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202"/>
    <a:srgbClr val="FFFF99"/>
    <a:srgbClr val="140E00"/>
    <a:srgbClr val="261B00"/>
    <a:srgbClr val="422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26873DB-E1B0-4B73-86D0-981395380675}" type="datetimeFigureOut">
              <a:rPr lang="en-US" smtClean="0"/>
              <a:pPr/>
              <a:t>12/13/2010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CBD9CD0-03EE-45FB-8E29-20FFAEDB5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ush.co.uk/products/bath/bath-ballistics.htm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latin typeface="Arial Rounded MT Bold" pitchFamily="34" charset="0"/>
              </a:rPr>
              <a:t>Design a bath bomb</a:t>
            </a:r>
            <a:endParaRPr lang="en-GB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4572032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rgbClr val="00B050"/>
                </a:solidFill>
                <a:latin typeface="Arial Rounded MT Bold" pitchFamily="34" charset="0"/>
              </a:rPr>
              <a:t>The bath bombs must be designed to have a volume of between 80cm</a:t>
            </a:r>
            <a:r>
              <a:rPr lang="en-GB" sz="4800" baseline="30000" dirty="0" smtClean="0">
                <a:solidFill>
                  <a:srgbClr val="00B050"/>
                </a:solidFill>
                <a:latin typeface="Arial Rounded MT Bold" pitchFamily="34" charset="0"/>
              </a:rPr>
              <a:t>3</a:t>
            </a:r>
            <a:r>
              <a:rPr lang="en-GB" sz="4800" dirty="0" smtClean="0">
                <a:solidFill>
                  <a:srgbClr val="00B050"/>
                </a:solidFill>
                <a:latin typeface="Arial Rounded MT Bold" pitchFamily="34" charset="0"/>
              </a:rPr>
              <a:t> and 200cm</a:t>
            </a:r>
            <a:r>
              <a:rPr lang="en-GB" sz="4800" baseline="30000" dirty="0" smtClean="0">
                <a:solidFill>
                  <a:srgbClr val="00B050"/>
                </a:solidFill>
                <a:latin typeface="Arial Rounded MT Bold" pitchFamily="34" charset="0"/>
              </a:rPr>
              <a:t>3</a:t>
            </a:r>
            <a:r>
              <a:rPr lang="en-GB" sz="4800" dirty="0" smtClean="0">
                <a:solidFill>
                  <a:srgbClr val="00B050"/>
                </a:solidFill>
                <a:latin typeface="Arial Rounded MT Bold" pitchFamily="34" charset="0"/>
              </a:rPr>
              <a:t>. </a:t>
            </a:r>
            <a:r>
              <a:rPr lang="en-GB" baseline="30000" dirty="0" smtClean="0">
                <a:solidFill>
                  <a:srgbClr val="00B050"/>
                </a:solidFill>
                <a:latin typeface="Arial Rounded MT Bold" pitchFamily="34" charset="0"/>
              </a:rPr>
              <a:t/>
            </a:r>
            <a:br>
              <a:rPr lang="en-GB" baseline="30000" dirty="0" smtClean="0">
                <a:solidFill>
                  <a:srgbClr val="00B050"/>
                </a:solidFill>
                <a:latin typeface="Arial Rounded MT Bold" pitchFamily="34" charset="0"/>
              </a:rPr>
            </a:br>
            <a:endParaRPr lang="en-GB" dirty="0">
              <a:solidFill>
                <a:srgbClr val="00B05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5429264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Why is there such a big range of volumes?</a:t>
            </a:r>
            <a:endParaRPr lang="en-GB" sz="3600" dirty="0">
              <a:solidFill>
                <a:schemeClr val="accent2">
                  <a:lumMod val="20000"/>
                  <a:lumOff val="8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4572032"/>
          </a:xfrm>
        </p:spPr>
        <p:txBody>
          <a:bodyPr>
            <a:noAutofit/>
          </a:bodyPr>
          <a:lstStyle/>
          <a:p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The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materials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cost is 1 penny per cm</a:t>
            </a:r>
            <a:r>
              <a:rPr lang="en-GB" sz="4800" baseline="30000" dirty="0" smtClean="0">
                <a:solidFill>
                  <a:srgbClr val="FF0000"/>
                </a:solidFill>
                <a:latin typeface="Arial Rounded MT Bold" pitchFamily="34" charset="0"/>
              </a:rPr>
              <a:t>3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.</a:t>
            </a:r>
            <a:b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There are also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labour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costs of £0.30 per bomb.</a:t>
            </a:r>
            <a:b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The company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will </a:t>
            </a:r>
            <a:r>
              <a:rPr lang="en-GB" sz="4800" dirty="0" smtClean="0">
                <a:solidFill>
                  <a:srgbClr val="FF0000"/>
                </a:solidFill>
                <a:latin typeface="Arial Rounded MT Bold" pitchFamily="34" charset="0"/>
              </a:rPr>
              <a:t>sell the bombs for £2.95 each.</a:t>
            </a:r>
            <a:endParaRPr lang="en-GB" sz="4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Your group should show evidence of considering at least 10 different sizes and designs, each of which should be </a:t>
            </a:r>
            <a:r>
              <a:rPr lang="en-GB" sz="4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costed</a:t>
            </a:r>
            <a:r>
              <a:rPr lang="en-GB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.</a:t>
            </a:r>
            <a:endParaRPr lang="en-GB" sz="4800" dirty="0">
              <a:solidFill>
                <a:schemeClr val="accent3">
                  <a:lumMod val="60000"/>
                  <a:lumOff val="4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You should propose a range of between 3 and 6 designs to take to market and calculate the unit profit  on each design.</a:t>
            </a:r>
            <a:endParaRPr lang="en-GB" sz="4800" dirty="0">
              <a:solidFill>
                <a:schemeClr val="accent1">
                  <a:lumMod val="75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rgbClr val="0070C0"/>
                </a:solidFill>
                <a:latin typeface="Arial Rounded MT Bold" pitchFamily="34" charset="0"/>
              </a:rPr>
              <a:t>You have </a:t>
            </a:r>
            <a:r>
              <a:rPr lang="en-GB" sz="4800" dirty="0" smtClean="0">
                <a:solidFill>
                  <a:srgbClr val="0070C0"/>
                </a:solidFill>
                <a:latin typeface="Arial Rounded MT Bold" pitchFamily="34" charset="0"/>
              </a:rPr>
              <a:t>3 </a:t>
            </a:r>
            <a:r>
              <a:rPr lang="en-GB" sz="4800" dirty="0" smtClean="0">
                <a:solidFill>
                  <a:srgbClr val="0070C0"/>
                </a:solidFill>
                <a:latin typeface="Arial Rounded MT Bold" pitchFamily="34" charset="0"/>
              </a:rPr>
              <a:t>hours to make your decisions and create a </a:t>
            </a:r>
            <a:r>
              <a:rPr lang="en-GB" sz="4800" dirty="0" smtClean="0">
                <a:solidFill>
                  <a:srgbClr val="0070C0"/>
                </a:solidFill>
                <a:latin typeface="Arial Rounded MT Bold" pitchFamily="34" charset="0"/>
              </a:rPr>
              <a:t>presentation </a:t>
            </a:r>
            <a:r>
              <a:rPr lang="en-GB" sz="4800" dirty="0" smtClean="0">
                <a:solidFill>
                  <a:srgbClr val="0070C0"/>
                </a:solidFill>
                <a:latin typeface="Arial Rounded MT Bold" pitchFamily="34" charset="0"/>
              </a:rPr>
              <a:t>to ‘pitch’ your ideas to a panel of senior managers.</a:t>
            </a:r>
            <a:endParaRPr lang="en-GB" sz="4800" dirty="0">
              <a:solidFill>
                <a:srgbClr val="0070C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latin typeface="Arial Rounded MT Bold" pitchFamily="34" charset="0"/>
              </a:rPr>
              <a:t>Example:</a:t>
            </a:r>
            <a:endParaRPr lang="en-GB" sz="4800" dirty="0">
              <a:latin typeface="Arial Rounded MT Bold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214678" y="928670"/>
            <a:ext cx="4286280" cy="3929090"/>
            <a:chOff x="3428992" y="500042"/>
            <a:chExt cx="4286280" cy="3929090"/>
          </a:xfrm>
        </p:grpSpPr>
        <p:sp>
          <p:nvSpPr>
            <p:cNvPr id="3" name="Flowchart: Magnetic Disk 2"/>
            <p:cNvSpPr/>
            <p:nvPr/>
          </p:nvSpPr>
          <p:spPr>
            <a:xfrm>
              <a:off x="3428992" y="1428736"/>
              <a:ext cx="2286016" cy="3000396"/>
            </a:xfrm>
            <a:prstGeom prst="flowChartMagneticDisk">
              <a:avLst/>
            </a:pr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extrusionH="76200" prstMaterial="dkEdge">
              <a:bevelT/>
              <a:bevelB w="698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3428992" y="1428736"/>
              <a:ext cx="2286016" cy="857256"/>
            </a:xfrm>
            <a:prstGeom prst="ellipse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4572000" y="1214422"/>
              <a:ext cx="1143008" cy="1588"/>
            </a:xfrm>
            <a:prstGeom prst="straightConnector1">
              <a:avLst/>
            </a:prstGeom>
            <a:ln w="38100">
              <a:solidFill>
                <a:srgbClr val="FFC000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4787108" y="2928140"/>
              <a:ext cx="2286016" cy="1588"/>
            </a:xfrm>
            <a:prstGeom prst="straightConnector1">
              <a:avLst/>
            </a:prstGeom>
            <a:ln w="38100">
              <a:solidFill>
                <a:srgbClr val="FFC000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6143636" y="2143116"/>
              <a:ext cx="15716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Arial Rounded MT Bold" pitchFamily="34" charset="0"/>
                </a:rPr>
                <a:t>height =  6cm</a:t>
              </a:r>
              <a:endParaRPr lang="en-GB" sz="3200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29058" y="500042"/>
              <a:ext cx="3071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Arial Rounded MT Bold" pitchFamily="34" charset="0"/>
                </a:rPr>
                <a:t>radius =  3cm</a:t>
              </a:r>
              <a:endParaRPr lang="en-GB" sz="3200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latin typeface="Arial Rounded MT Bold" pitchFamily="34" charset="0"/>
              </a:rPr>
              <a:t>Example:</a:t>
            </a:r>
            <a:endParaRPr lang="en-GB" sz="4800" dirty="0">
              <a:latin typeface="Arial Rounded MT Bold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14414" y="1500174"/>
            <a:ext cx="2286016" cy="3000396"/>
            <a:chOff x="3428992" y="1428736"/>
            <a:chExt cx="2286016" cy="3000396"/>
          </a:xfrm>
        </p:grpSpPr>
        <p:sp>
          <p:nvSpPr>
            <p:cNvPr id="3" name="Flowchart: Magnetic Disk 2"/>
            <p:cNvSpPr/>
            <p:nvPr/>
          </p:nvSpPr>
          <p:spPr>
            <a:xfrm>
              <a:off x="3428992" y="1428736"/>
              <a:ext cx="2286016" cy="3000396"/>
            </a:xfrm>
            <a:prstGeom prst="flowChartMagneticDisk">
              <a:avLst/>
            </a:pr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extrusionH="76200" prstMaterial="dkEdge">
              <a:bevelT/>
              <a:bevelB w="698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3428992" y="1428736"/>
              <a:ext cx="2286016" cy="857256"/>
            </a:xfrm>
            <a:prstGeom prst="ellipse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143372" y="587104"/>
            <a:ext cx="4000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Volume =  </a:t>
            </a:r>
            <a:r>
              <a:rPr lang="el-GR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π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r</a:t>
            </a:r>
            <a:r>
              <a:rPr lang="en-GB" sz="3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2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h</a:t>
            </a:r>
          </a:p>
          <a:p>
            <a:pPr algn="ctr"/>
            <a:endParaRPr lang="en-GB" sz="320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</a:endParaRP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V = </a:t>
            </a:r>
            <a:r>
              <a:rPr lang="el-GR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π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3</a:t>
            </a:r>
            <a:r>
              <a:rPr lang="en-GB" sz="3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2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 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6</a:t>
            </a:r>
          </a:p>
          <a:p>
            <a:pPr algn="ctr"/>
            <a:endParaRPr lang="en-GB" sz="320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</a:endParaRP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V = </a:t>
            </a:r>
            <a:r>
              <a:rPr lang="el-GR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π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9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 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6</a:t>
            </a:r>
          </a:p>
          <a:p>
            <a:pPr algn="ctr"/>
            <a:endParaRPr lang="en-GB" sz="3200" b="1" dirty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  <a:sym typeface="Symbol"/>
            </a:endParaRP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V = </a:t>
            </a:r>
            <a:r>
              <a:rPr lang="el-GR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π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54</a:t>
            </a:r>
          </a:p>
          <a:p>
            <a:pPr algn="ctr"/>
            <a:endParaRPr lang="en-GB" sz="3200" b="1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  <a:sym typeface="Symbol"/>
            </a:endParaRP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V = 169.646 cm</a:t>
            </a:r>
            <a:r>
              <a:rPr lang="en-GB" sz="3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3</a:t>
            </a:r>
            <a:endParaRPr lang="en-GB" sz="320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  <a:sym typeface="Symbo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latin typeface="Arial Rounded MT Bold" pitchFamily="34" charset="0"/>
              </a:rPr>
              <a:t>Example:</a:t>
            </a:r>
            <a:endParaRPr lang="en-GB" sz="4800" dirty="0">
              <a:latin typeface="Arial Rounded MT Bold" pitchFamily="34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1214414" y="1500174"/>
            <a:ext cx="2286016" cy="3000396"/>
            <a:chOff x="3428992" y="1428736"/>
            <a:chExt cx="2286016" cy="3000396"/>
          </a:xfrm>
        </p:grpSpPr>
        <p:sp>
          <p:nvSpPr>
            <p:cNvPr id="3" name="Flowchart: Magnetic Disk 2"/>
            <p:cNvSpPr/>
            <p:nvPr/>
          </p:nvSpPr>
          <p:spPr>
            <a:xfrm>
              <a:off x="3428992" y="1428736"/>
              <a:ext cx="2286016" cy="3000396"/>
            </a:xfrm>
            <a:prstGeom prst="flowChartMagneticDisk">
              <a:avLst/>
            </a:pr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extrusionH="76200" prstMaterial="dkEdge">
              <a:bevelT/>
              <a:bevelB w="698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3428992" y="1428736"/>
              <a:ext cx="2286016" cy="857256"/>
            </a:xfrm>
            <a:prstGeom prst="ellipse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571868" y="587104"/>
            <a:ext cx="52149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With a Volume of approximately 170 cm</a:t>
            </a:r>
            <a:r>
              <a:rPr lang="en-GB" sz="3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3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, this bath bomb will cost:</a:t>
            </a: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1 </a:t>
            </a:r>
            <a:r>
              <a:rPr lang="en-GB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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170 = 170p for materials plus 30p for the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labour </a:t>
            </a:r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  <a:sym typeface="Symbol"/>
              </a:rPr>
              <a:t>costs = £2.00.</a:t>
            </a:r>
            <a:endParaRPr lang="en-GB" sz="320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</a:endParaRPr>
          </a:p>
          <a:p>
            <a:pPr algn="ctr"/>
            <a:r>
              <a:rPr lang="en-GB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This gives a profit of £2.95 - £2 = £0.95 each.</a:t>
            </a:r>
            <a:endParaRPr lang="en-GB" sz="3200" b="1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  <a:sym typeface="Symbo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 fontScale="90000"/>
          </a:bodyPr>
          <a:lstStyle/>
          <a:p>
            <a:r>
              <a:rPr lang="en-GB" sz="4800" dirty="0" smtClean="0">
                <a:solidFill>
                  <a:srgbClr val="FE6202"/>
                </a:solidFill>
                <a:latin typeface="Arial Rounded MT Bold" pitchFamily="34" charset="0"/>
              </a:rPr>
              <a:t>Give some thought to keeping your poster clear and writing the script for your pitch.</a:t>
            </a:r>
            <a:br>
              <a:rPr lang="en-GB" sz="4800" dirty="0" smtClean="0">
                <a:solidFill>
                  <a:srgbClr val="FE6202"/>
                </a:solidFill>
                <a:latin typeface="Arial Rounded MT Bold" pitchFamily="34" charset="0"/>
              </a:rPr>
            </a:br>
            <a:r>
              <a:rPr lang="en-GB" sz="4800" dirty="0" smtClean="0">
                <a:solidFill>
                  <a:srgbClr val="FE6202"/>
                </a:solidFill>
                <a:latin typeface="Arial Rounded MT Bold" pitchFamily="34" charset="0"/>
              </a:rPr>
              <a:t>Other groups have found it helpful to make </a:t>
            </a:r>
            <a:r>
              <a:rPr lang="en-GB" sz="4800" dirty="0" smtClean="0">
                <a:solidFill>
                  <a:srgbClr val="FE6202"/>
                </a:solidFill>
                <a:latin typeface="Arial Rounded MT Bold" pitchFamily="34" charset="0"/>
              </a:rPr>
              <a:t>suitable models and create a PowerPoint presentation.</a:t>
            </a:r>
            <a:endParaRPr lang="en-GB" sz="4800" dirty="0">
              <a:solidFill>
                <a:srgbClr val="FE6202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chemeClr val="accent1">
                  <a:lumMod val="75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chemeClr val="accent1">
                    <a:lumMod val="50000"/>
                  </a:schemeClr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chemeClr val="accent1">
                  <a:lumMod val="5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rgbClr val="422F00"/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rgbClr val="422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rgbClr val="261B00"/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rgbClr val="261B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rgbClr val="140E00"/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rgbClr val="140E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chemeClr val="bg1"/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714356"/>
            <a:ext cx="3240508" cy="3629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GB" sz="12800" dirty="0" smtClean="0">
                <a:solidFill>
                  <a:schemeClr val="bg1"/>
                </a:solidFill>
                <a:latin typeface="Arial Rounded MT Bold" pitchFamily="34" charset="0"/>
              </a:rPr>
              <a:t>Design a bath bomb</a:t>
            </a:r>
            <a:endParaRPr lang="en-GB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4" name="Explosion 1 3"/>
          <p:cNvSpPr/>
          <p:nvPr/>
        </p:nvSpPr>
        <p:spPr>
          <a:xfrm>
            <a:off x="-428660" y="-142900"/>
            <a:ext cx="9929882" cy="7000900"/>
          </a:xfrm>
          <a:prstGeom prst="irregularSeal1">
            <a:avLst/>
          </a:prstGeom>
          <a:solidFill>
            <a:srgbClr val="FFFF00">
              <a:alpha val="92000"/>
            </a:srgbClr>
          </a:solidFill>
          <a:ln w="127000"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MS900097484[1].WAV">
            <a:hlinkClick r:id="" action="ppaction://media"/>
          </p:cNvPr>
          <p:cNvPicPr>
            <a:picLocks noRot="1" noChangeAspect="1"/>
          </p:cNvPicPr>
          <p:nvPr>
            <a:wavAudioFile r:embed="rId1" name="MS900097484[1].WAV"/>
          </p:nvPr>
        </p:nvPicPr>
        <p:blipFill>
          <a:blip r:embed="rId3"/>
          <a:stretch>
            <a:fillRect/>
          </a:stretch>
        </p:blipFill>
        <p:spPr>
          <a:xfrm>
            <a:off x="285720" y="6357958"/>
            <a:ext cx="161924" cy="161924"/>
          </a:xfrm>
          <a:prstGeom prst="rect">
            <a:avLst/>
          </a:prstGeom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077200" cy="4857784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In this group-work activity you are asked to work together in groups of four to design the shapes of fizzy soap blocks for the Christmas market.</a:t>
            </a:r>
            <a:endParaRPr lang="en-GB" sz="4800" dirty="0">
              <a:solidFill>
                <a:schemeClr val="accent2">
                  <a:lumMod val="40000"/>
                  <a:lumOff val="6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5572140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 Rounded MT Bold" pitchFamily="34" charset="0"/>
                <a:hlinkClick r:id="rId2"/>
              </a:rPr>
              <a:t>What is a bath bomb?</a:t>
            </a:r>
            <a:endParaRPr lang="en-GB" sz="3600" dirty="0">
              <a:solidFill>
                <a:schemeClr val="accent2">
                  <a:lumMod val="20000"/>
                  <a:lumOff val="8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273</TotalTime>
  <Words>272</Words>
  <Application>Microsoft Office PowerPoint</Application>
  <PresentationFormat>On-screen Show (4:3)</PresentationFormat>
  <Paragraphs>34</Paragraphs>
  <Slides>18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Module</vt:lpstr>
      <vt:lpstr>Design a bath bomb</vt:lpstr>
      <vt:lpstr>Design a bath bomb</vt:lpstr>
      <vt:lpstr>Design a bath bomb</vt:lpstr>
      <vt:lpstr>Design a bath bomb</vt:lpstr>
      <vt:lpstr>Design a bath bomb</vt:lpstr>
      <vt:lpstr>Design a bath bomb</vt:lpstr>
      <vt:lpstr>Design a bath bomb</vt:lpstr>
      <vt:lpstr>Design a bath bomb</vt:lpstr>
      <vt:lpstr>In this group-work activity you are asked to work together in groups of four to design the shapes of fizzy soap blocks for the Christmas market.</vt:lpstr>
      <vt:lpstr>The bath bombs must be designed to have a volume of between 80cm3 and 200cm3.  </vt:lpstr>
      <vt:lpstr>The materials cost is 1 penny per cm3. There are also labour costs of £0.30 per bomb. The company will sell the bombs for £2.95 each.</vt:lpstr>
      <vt:lpstr>Your group should show evidence of considering at least 10 different sizes and designs, each of which should be costed.</vt:lpstr>
      <vt:lpstr>You should propose a range of between 3 and 6 designs to take to market and calculate the unit profit  on each design.</vt:lpstr>
      <vt:lpstr>You have 3 hours to make your decisions and create a presentation to ‘pitch’ your ideas to a panel of senior managers.</vt:lpstr>
      <vt:lpstr>Example:</vt:lpstr>
      <vt:lpstr>Example:</vt:lpstr>
      <vt:lpstr>Example:</vt:lpstr>
      <vt:lpstr>Give some thought to keeping your poster clear and writing the script for your pitch. Other groups have found it helpful to make suitable models and create a PowerPoint presentation.</vt:lpstr>
    </vt:vector>
  </TitlesOfParts>
  <Company>EPCHS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a bath bomb</dc:title>
  <dc:creator>Pete Capewell</dc:creator>
  <cp:lastModifiedBy>Pete Capewell</cp:lastModifiedBy>
  <cp:revision>30</cp:revision>
  <dcterms:created xsi:type="dcterms:W3CDTF">2010-11-15T14:20:52Z</dcterms:created>
  <dcterms:modified xsi:type="dcterms:W3CDTF">2010-12-13T14:51:59Z</dcterms:modified>
</cp:coreProperties>
</file>